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ink/ink1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2" r:id="rId4"/>
    <p:sldId id="260" r:id="rId5"/>
    <p:sldId id="284" r:id="rId6"/>
    <p:sldId id="283" r:id="rId7"/>
    <p:sldId id="281" r:id="rId8"/>
    <p:sldId id="285" r:id="rId9"/>
    <p:sldId id="287" r:id="rId10"/>
    <p:sldId id="289" r:id="rId11"/>
    <p:sldId id="282" r:id="rId12"/>
    <p:sldId id="314" r:id="rId13"/>
    <p:sldId id="290" r:id="rId14"/>
    <p:sldId id="313" r:id="rId15"/>
    <p:sldId id="316" r:id="rId16"/>
    <p:sldId id="331" r:id="rId17"/>
    <p:sldId id="315" r:id="rId18"/>
    <p:sldId id="334" r:id="rId19"/>
    <p:sldId id="330" r:id="rId20"/>
    <p:sldId id="327" r:id="rId21"/>
    <p:sldId id="329" r:id="rId22"/>
    <p:sldId id="291" r:id="rId23"/>
    <p:sldId id="293" r:id="rId24"/>
    <p:sldId id="338" r:id="rId25"/>
    <p:sldId id="339" r:id="rId26"/>
    <p:sldId id="292" r:id="rId27"/>
    <p:sldId id="332" r:id="rId28"/>
    <p:sldId id="333" r:id="rId29"/>
    <p:sldId id="276" r:id="rId30"/>
    <p:sldId id="269" r:id="rId31"/>
    <p:sldId id="286" r:id="rId32"/>
    <p:sldId id="288" r:id="rId33"/>
    <p:sldId id="321" r:id="rId34"/>
    <p:sldId id="306" r:id="rId35"/>
    <p:sldId id="300" r:id="rId36"/>
    <p:sldId id="323" r:id="rId37"/>
    <p:sldId id="326" r:id="rId38"/>
    <p:sldId id="324" r:id="rId39"/>
    <p:sldId id="301" r:id="rId40"/>
    <p:sldId id="335" r:id="rId41"/>
    <p:sldId id="336" r:id="rId42"/>
    <p:sldId id="296" r:id="rId43"/>
    <p:sldId id="337" r:id="rId44"/>
    <p:sldId id="309" r:id="rId45"/>
    <p:sldId id="298" r:id="rId46"/>
    <p:sldId id="26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Opening Slides" id="{4602AA0E-63BE-41F3-8FC7-D6D9D743E6E4}">
          <p14:sldIdLst>
            <p14:sldId id="312"/>
            <p14:sldId id="260"/>
            <p14:sldId id="284"/>
            <p14:sldId id="283"/>
            <p14:sldId id="281"/>
            <p14:sldId id="285"/>
            <p14:sldId id="287"/>
            <p14:sldId id="289"/>
            <p14:sldId id="282"/>
            <p14:sldId id="314"/>
            <p14:sldId id="290"/>
            <p14:sldId id="313"/>
            <p14:sldId id="316"/>
            <p14:sldId id="331"/>
            <p14:sldId id="315"/>
            <p14:sldId id="334"/>
            <p14:sldId id="330"/>
            <p14:sldId id="327"/>
            <p14:sldId id="329"/>
            <p14:sldId id="291"/>
            <p14:sldId id="293"/>
            <p14:sldId id="338"/>
            <p14:sldId id="339"/>
            <p14:sldId id="292"/>
            <p14:sldId id="332"/>
            <p14:sldId id="333"/>
          </p14:sldIdLst>
        </p14:section>
        <p14:section name="Presentation Body" id="{032748CF-34D4-4F00-AA86-51FC83977DA0}">
          <p14:sldIdLst>
            <p14:sldId id="27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6"/>
            <p14:sldId id="288"/>
            <p14:sldId id="321"/>
            <p14:sldId id="306"/>
            <p14:sldId id="300"/>
            <p14:sldId id="323"/>
            <p14:sldId id="326"/>
            <p14:sldId id="324"/>
            <p14:sldId id="301"/>
            <p14:sldId id="335"/>
            <p14:sldId id="336"/>
            <p14:sldId id="296"/>
            <p14:sldId id="337"/>
            <p14:sldId id="309"/>
            <p14:sldId id="298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5BEAC1-6522-499C-9A62-15B29973AA4E}" v="181" dt="2020-09-01T21:40:53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2612" autoAdjust="0"/>
  </p:normalViewPr>
  <p:slideViewPr>
    <p:cSldViewPr snapToGrid="0" showGuides="1">
      <p:cViewPr varScale="1">
        <p:scale>
          <a:sx n="103" d="100"/>
          <a:sy n="103" d="100"/>
        </p:scale>
        <p:origin x="774" y="108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1T22:04:57.201" v="2587" actId="2057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13:07.634" v="2304" actId="14100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3:07.634" v="2304" actId="14100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2:04:57.201" v="2587" actId="20577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2:04:57.201" v="2587" actId="2057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1T21:41:41.556" v="2508" actId="2057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1T21:13:57.391" v="2314" actId="1036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1T21:42:29.078" v="2559" actId="1035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1T21:42:29.078" v="2559" actId="1035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1T21:42:29.078" v="2559" actId="1035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1T21:13:57.391" v="2314" actId="1036"/>
          <ac:picMkLst>
            <pc:docMk/>
            <pc:sldMk cId="344370093" sldId="292"/>
            <ac:picMk id="3" creationId="{6C8669A0-21A5-46F1-93FF-5F372CEB3F9B}"/>
          </ac:picMkLst>
        </pc:picChg>
        <pc:picChg chg="add mod">
          <ac:chgData name="Antonio Osamu Katagiri Tanaka" userId="2c28225e-d492-4964-8551-1b0a3c65dda0" providerId="ADAL" clId="{CB5BEAC1-6522-499C-9A62-15B29973AA4E}" dt="2020-09-01T21:13:57.391" v="2314" actId="1036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1T21:13:57.391" v="2314" actId="1036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1T21:42:29.078" v="2559" actId="1035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1T21:42:29.078" v="2559" actId="1035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1T21:42:29.078" v="2559" actId="1035"/>
          <ac:picMkLst>
            <pc:docMk/>
            <pc:sldMk cId="344370093" sldId="292"/>
            <ac:picMk id="15" creationId="{7E766457-9564-43B8-BF49-C9CD93F0B7A4}"/>
          </ac:picMkLst>
        </pc:picChg>
        <pc:picChg chg="add">
          <ac:chgData name="Antonio Osamu Katagiri Tanaka" userId="2c28225e-d492-4964-8551-1b0a3c65dda0" providerId="ADAL" clId="{CB5BEAC1-6522-499C-9A62-15B29973AA4E}" dt="2020-09-01T21:03:06.642" v="2134" actId="22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1T21:22:42.528" v="2360" actId="207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08/09/2020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08/09/2020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08/09/2020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08/09/2020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08/09/2020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08/09/2020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10" Type="http://schemas.openxmlformats.org/officeDocument/2006/relationships/image" Target="../media/image18.png"/><Relationship Id="rId4" Type="http://schemas.openxmlformats.org/officeDocument/2006/relationships/hyperlink" Target="https://doi.org/10.3390/chemosensors6020016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46.png"/><Relationship Id="rId10" Type="http://schemas.openxmlformats.org/officeDocument/2006/relationships/image" Target="../media/image3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0.png"/><Relationship Id="rId5" Type="http://schemas.openxmlformats.org/officeDocument/2006/relationships/image" Target="../media/image61.png"/><Relationship Id="rId10" Type="http://schemas.openxmlformats.org/officeDocument/2006/relationships/image" Target="../media/image47.png"/><Relationship Id="rId4" Type="http://schemas.openxmlformats.org/officeDocument/2006/relationships/image" Target="../media/image60.png"/><Relationship Id="rId9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i.org/10.1021/cr068076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hyperlink" Target="https://doi.org/10.1021/cr068076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doi.org/10.1021/cr068076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i.org/10.1021/cr068076m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i.org/10.1021/cr068076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photo-</a:t>
            </a:r>
            <a:r>
              <a:rPr lang="en-GB" sz="360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crosslinkable</a:t>
            </a:r>
            <a:r>
              <a:rPr lang="en-GB" sz="3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925256-91A4-42F0-8A9E-D0E7830E8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pPr algn="l"/>
            <a:r>
              <a:rPr lang="en-GB" sz="18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b="1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b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</a:t>
            </a:r>
            <a:r>
              <a:rPr lang="en-GB" sz="1800" b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Dra. Dora Iliana Medina </a:t>
            </a:r>
            <a:r>
              <a:rPr lang="en-GB" sz="1800" b="1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b="1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01 Sep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42833" y="6121334"/>
            <a:ext cx="10994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J.W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Neubauer, H.-W. Schmidt,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benzenetrisamide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Polymer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j.polymer.2012.10.016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F57E05-C003-4F7F-8441-EB98068FE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31225" y="1619542"/>
            <a:ext cx="560648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Self-assembly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Limited Length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Random Orientation 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26140" y="2485908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87032" y="5079404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838" y="3836422"/>
            <a:ext cx="1932310" cy="11984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2D8833-8C16-4C50-818D-EA9918A3B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6140" y="1404734"/>
            <a:ext cx="4091610" cy="10217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0556" y="4129061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7423" y="5597905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2" y="3070309"/>
            <a:ext cx="5621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owever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 generates waste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spin-coating and developing steps. Also, it presents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physical &amp; optical limitations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to the carbon structures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04083"/>
            <a:ext cx="107306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044945"/>
            <a:ext cx="5621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imitations can be overcome with other fabrication techniques, such as 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NFES</a:t>
            </a:r>
            <a:endParaRPr lang="en-GB" sz="2400" b="1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52409E-2104-48DD-9EF0-F046EF25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3771-2F74-4E5F-A7C4-A58C6C364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20" y="2418829"/>
            <a:ext cx="3058592" cy="39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994365" y="4168427"/>
            <a:ext cx="533856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59652" y="5307552"/>
            <a:ext cx="1568570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99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smooth PEO flow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during electrospinning</a:t>
            </a:r>
            <a:endParaRPr lang="en-GB" sz="2400" dirty="0"/>
          </a:p>
        </p:txBody>
      </p:sp>
      <p:pic>
        <p:nvPicPr>
          <p:cNvPr id="13" name="Picture 12" descr="A picture containing sky&#10;&#10;Description automatically generated">
            <a:extLst>
              <a:ext uri="{FF2B5EF4-FFF2-40B4-BE49-F238E27FC236}">
                <a16:creationId xmlns:a16="http://schemas.microsoft.com/office/drawing/2014/main" id="{C7FC79E2-7A43-4197-9CEA-AF59DDDA62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8912549" y="1530673"/>
            <a:ext cx="2648091" cy="188036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5DFF39D-1D6A-4B68-92EE-7212AD039CF4}"/>
              </a:ext>
            </a:extLst>
          </p:cNvPr>
          <p:cNvSpPr txBox="1">
            <a:spLocks/>
          </p:cNvSpPr>
          <p:nvPr/>
        </p:nvSpPr>
        <p:spPr>
          <a:xfrm>
            <a:off x="942832" y="2964702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AEDED6C-F743-4EF9-B1FF-92162C302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can not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electrospin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is design for photolithography.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 so far by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by Braulio &amp; Ricardo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2306507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before pyrolysis of 4.966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after pyrolysis 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length of 60.5 ± 4.3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resistance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407 K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1.727 M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28716"/>
              </p:ext>
            </p:extLst>
          </p:nvPr>
        </p:nvGraphicFramePr>
        <p:xfrm>
          <a:off x="938252" y="4612073"/>
          <a:ext cx="7382947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wt</a:t>
                      </a:r>
                      <a:r>
                        <a:rPr lang="es-MX" sz="2400" b="0" kern="1200" dirty="0"/>
                        <a:t>% PEO</a:t>
                      </a:r>
                      <a:endParaRPr lang="en-GB" sz="2400" b="0" kern="1200" dirty="0"/>
                    </a:p>
                    <a:p>
                      <a:pPr algn="ctr"/>
                      <a:r>
                        <a:rPr lang="es-MX" sz="2400" b="0" kern="1200" dirty="0"/>
                        <a:t>0.25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SU-8 2002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PEO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TBF</a:t>
                      </a:r>
                      <a:r>
                        <a:rPr lang="es-MX" sz="2400" b="0" kern="1200" dirty="0"/>
                        <a:t>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2246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5.65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11.32</a:t>
                      </a:r>
                      <a:endParaRPr lang="en-GB" sz="24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C0D9B9B-EE3D-4EF4-BBC3-AB59014EE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 &amp; Hypotheses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General.	Study the feasibility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fabrication of glass-like carbon 			nanowires.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Specific1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new polymer solution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that can be 			electrospun by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Specific2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carbon nano-wire production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rheological analyses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Specific3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similar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PEO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-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-TBF material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allow the electrospinning 			process as well as input favourable properties to the carbon nanowire			yield.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D98D3C-D1C0-4BE9-82F1-CD6E49D44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0"/>
            <a:ext cx="11242960" cy="1085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1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new polymer solution that can be 				electrospun by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hypothesis: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as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 introduces 					          more oxygen to the solution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addition of oxygen decreases the char yield.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980386" y="2335167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2638097" y="2363201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D91440E-988A-45A1-B779-6B19A04DE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History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92209" y="2214028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1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(ideal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mentions the process parameters and fiber properties within the article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 for discussion&gt;		: &lt;5min</a:t>
            </a:r>
          </a:p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 for discussion&gt;	: ~20min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FDD22C-B86F-45E5-B4F4-48042876C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276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(typical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provides the data in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3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(difficult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does not mention the fiber diameter in writing but provides a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Python Image Analysis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(with a 4.3%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E261-CB4F-4ACC-8ED8-22F56081B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7" y="1"/>
            <a:ext cx="5627687" cy="339248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4F14E-DFAF-46F9-BB75-9DBA70009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6" y="0"/>
            <a:ext cx="5627687" cy="339248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0667E7-61B5-48C7-B11A-918BD8B2D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8" y="3392489"/>
            <a:ext cx="5627687" cy="346551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42CE5-E8EA-4B0F-B689-593176D66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8" y="3392489"/>
            <a:ext cx="5627688" cy="3465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1311048" y="75610"/>
            <a:ext cx="3845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 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938736" y="75610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deposition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298509" y="3468098"/>
            <a:ext cx="1825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nozzle</a:t>
            </a:r>
          </a:p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7063866" y="3579222"/>
            <a:ext cx="19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Conclusion1.1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Process Parameters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2FDEAB1-FC1C-425C-8817-F54B18C2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51E174-0BA1-4AB8-9DA1-DEF72B48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1624FC-95D3-46DF-9054-1DC58E7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96874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989154" y="185419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4021A-A491-4C11-99ED-2C2C592AFC3D}"/>
              </a:ext>
            </a:extLst>
          </p:cNvPr>
          <p:cNvSpPr/>
          <p:nvPr/>
        </p:nvSpPr>
        <p:spPr>
          <a:xfrm>
            <a:off x="5989154" y="220662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423C9-0A7F-48A2-BC19-ACBE97F43415}"/>
              </a:ext>
            </a:extLst>
          </p:cNvPr>
          <p:cNvSpPr/>
          <p:nvPr/>
        </p:nvSpPr>
        <p:spPr>
          <a:xfrm>
            <a:off x="5989154" y="255904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A6E3F-166F-4EE6-8712-7B9F1B056141}"/>
              </a:ext>
            </a:extLst>
          </p:cNvPr>
          <p:cNvSpPr/>
          <p:nvPr/>
        </p:nvSpPr>
        <p:spPr>
          <a:xfrm>
            <a:off x="5989154" y="325436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C9A800-D260-4310-9AE2-DDAFF36ED40D}"/>
              </a:ext>
            </a:extLst>
          </p:cNvPr>
          <p:cNvSpPr/>
          <p:nvPr/>
        </p:nvSpPr>
        <p:spPr>
          <a:xfrm>
            <a:off x="5989154" y="360679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0759274" y="557345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956931" y="1921380"/>
            <a:ext cx="50343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4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AE0AE12-F708-4B7E-A71C-09BDE37E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1" y="2426534"/>
            <a:ext cx="5604862" cy="37994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Conclusion1.2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(regardless the type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process)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7ED5-2CAC-4F2E-AE97-CC1AF55F8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2" y="2426534"/>
            <a:ext cx="5641119" cy="379942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3F8EEB-EDEE-4E0E-9FC8-6BA32865AF6E}"/>
              </a:ext>
            </a:extLst>
          </p:cNvPr>
          <p:cNvSpPr/>
          <p:nvPr/>
        </p:nvSpPr>
        <p:spPr>
          <a:xfrm>
            <a:off x="1464906" y="2631233"/>
            <a:ext cx="4767943" cy="2612571"/>
          </a:xfrm>
          <a:custGeom>
            <a:avLst/>
            <a:gdLst>
              <a:gd name="connsiteX0" fmla="*/ 0 w 4767943"/>
              <a:gd name="connsiteY0" fmla="*/ 2612571 h 2612571"/>
              <a:gd name="connsiteX1" fmla="*/ 2099388 w 4767943"/>
              <a:gd name="connsiteY1" fmla="*/ 1847461 h 2612571"/>
              <a:gd name="connsiteX2" fmla="*/ 3032449 w 4767943"/>
              <a:gd name="connsiteY2" fmla="*/ 363894 h 2612571"/>
              <a:gd name="connsiteX3" fmla="*/ 4767943 w 4767943"/>
              <a:gd name="connsiteY3" fmla="*/ 0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2612571">
                <a:moveTo>
                  <a:pt x="0" y="2612571"/>
                </a:moveTo>
                <a:cubicBezTo>
                  <a:pt x="796990" y="2417405"/>
                  <a:pt x="1593980" y="2222240"/>
                  <a:pt x="2099388" y="1847461"/>
                </a:cubicBezTo>
                <a:cubicBezTo>
                  <a:pt x="2604796" y="1472681"/>
                  <a:pt x="2587690" y="671804"/>
                  <a:pt x="3032449" y="363894"/>
                </a:cubicBezTo>
                <a:cubicBezTo>
                  <a:pt x="3477208" y="55984"/>
                  <a:pt x="4122575" y="27992"/>
                  <a:pt x="47679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8CC9B2-7856-49C1-961A-A7D171B9E9A0}"/>
              </a:ext>
            </a:extLst>
          </p:cNvPr>
          <p:cNvSpPr/>
          <p:nvPr/>
        </p:nvSpPr>
        <p:spPr>
          <a:xfrm>
            <a:off x="1576873" y="3135086"/>
            <a:ext cx="4767943" cy="2617215"/>
          </a:xfrm>
          <a:custGeom>
            <a:avLst/>
            <a:gdLst>
              <a:gd name="connsiteX0" fmla="*/ 0 w 4767943"/>
              <a:gd name="connsiteY0" fmla="*/ 2332653 h 2617215"/>
              <a:gd name="connsiteX1" fmla="*/ 1427584 w 4767943"/>
              <a:gd name="connsiteY1" fmla="*/ 2313992 h 2617215"/>
              <a:gd name="connsiteX2" fmla="*/ 3069772 w 4767943"/>
              <a:gd name="connsiteY2" fmla="*/ 2612571 h 2617215"/>
              <a:gd name="connsiteX3" fmla="*/ 3956180 w 4767943"/>
              <a:gd name="connsiteY3" fmla="*/ 2043404 h 2617215"/>
              <a:gd name="connsiteX4" fmla="*/ 4077478 w 4767943"/>
              <a:gd name="connsiteY4" fmla="*/ 895738 h 2617215"/>
              <a:gd name="connsiteX5" fmla="*/ 4767943 w 4767943"/>
              <a:gd name="connsiteY5" fmla="*/ 0 h 261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7943" h="2617215">
                <a:moveTo>
                  <a:pt x="0" y="2332653"/>
                </a:moveTo>
                <a:cubicBezTo>
                  <a:pt x="457977" y="2299996"/>
                  <a:pt x="915955" y="2267339"/>
                  <a:pt x="1427584" y="2313992"/>
                </a:cubicBezTo>
                <a:cubicBezTo>
                  <a:pt x="1939213" y="2360645"/>
                  <a:pt x="2648339" y="2657669"/>
                  <a:pt x="3069772" y="2612571"/>
                </a:cubicBezTo>
                <a:cubicBezTo>
                  <a:pt x="3491205" y="2567473"/>
                  <a:pt x="3788229" y="2329543"/>
                  <a:pt x="3956180" y="2043404"/>
                </a:cubicBezTo>
                <a:cubicBezTo>
                  <a:pt x="4124131" y="1757265"/>
                  <a:pt x="3942184" y="1236305"/>
                  <a:pt x="4077478" y="895738"/>
                </a:cubicBezTo>
                <a:cubicBezTo>
                  <a:pt x="4212772" y="555171"/>
                  <a:pt x="4490357" y="277585"/>
                  <a:pt x="47679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10E6DE-20F6-45CE-942F-17B5C618C56C}"/>
              </a:ext>
            </a:extLst>
          </p:cNvPr>
          <p:cNvSpPr/>
          <p:nvPr/>
        </p:nvSpPr>
        <p:spPr>
          <a:xfrm>
            <a:off x="8154955" y="4599992"/>
            <a:ext cx="1035698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9809A4-B34F-4034-A7BB-7BE64EFB6B03}"/>
              </a:ext>
            </a:extLst>
          </p:cNvPr>
          <p:cNvSpPr/>
          <p:nvPr/>
        </p:nvSpPr>
        <p:spPr>
          <a:xfrm>
            <a:off x="11187722" y="3937518"/>
            <a:ext cx="878130" cy="903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E13A64-5B9F-4D29-9340-9E9FF2C735F3}"/>
              </a:ext>
            </a:extLst>
          </p:cNvPr>
          <p:cNvSpPr/>
          <p:nvPr/>
        </p:nvSpPr>
        <p:spPr>
          <a:xfrm>
            <a:off x="11252187" y="5211612"/>
            <a:ext cx="733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6E1841-8AD2-410D-A6F3-267D3E3FA196}"/>
              </a:ext>
            </a:extLst>
          </p:cNvPr>
          <p:cNvSpPr/>
          <p:nvPr/>
        </p:nvSpPr>
        <p:spPr>
          <a:xfrm>
            <a:off x="9311951" y="2621902"/>
            <a:ext cx="1396402" cy="1940767"/>
          </a:xfrm>
          <a:custGeom>
            <a:avLst/>
            <a:gdLst>
              <a:gd name="connsiteX0" fmla="*/ 0 w 1396402"/>
              <a:gd name="connsiteY0" fmla="*/ 1940767 h 1940767"/>
              <a:gd name="connsiteX1" fmla="*/ 1184988 w 1396402"/>
              <a:gd name="connsiteY1" fmla="*/ 550506 h 1940767"/>
              <a:gd name="connsiteX2" fmla="*/ 1390261 w 1396402"/>
              <a:gd name="connsiteY2" fmla="*/ 0 h 194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402" h="1940767">
                <a:moveTo>
                  <a:pt x="0" y="1940767"/>
                </a:moveTo>
                <a:cubicBezTo>
                  <a:pt x="476639" y="1407367"/>
                  <a:pt x="953278" y="873967"/>
                  <a:pt x="1184988" y="550506"/>
                </a:cubicBezTo>
                <a:cubicBezTo>
                  <a:pt x="1416698" y="227045"/>
                  <a:pt x="1403479" y="113522"/>
                  <a:pt x="13902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6B7608-0000-4458-86D3-51DAD7D005CA}"/>
              </a:ext>
            </a:extLst>
          </p:cNvPr>
          <p:cNvSpPr/>
          <p:nvPr/>
        </p:nvSpPr>
        <p:spPr>
          <a:xfrm>
            <a:off x="10058400" y="2743200"/>
            <a:ext cx="1623527" cy="2724539"/>
          </a:xfrm>
          <a:custGeom>
            <a:avLst/>
            <a:gdLst>
              <a:gd name="connsiteX0" fmla="*/ 0 w 1623527"/>
              <a:gd name="connsiteY0" fmla="*/ 2724539 h 2724539"/>
              <a:gd name="connsiteX1" fmla="*/ 942392 w 1623527"/>
              <a:gd name="connsiteY1" fmla="*/ 1567543 h 2724539"/>
              <a:gd name="connsiteX2" fmla="*/ 1091682 w 1623527"/>
              <a:gd name="connsiteY2" fmla="*/ 923731 h 2724539"/>
              <a:gd name="connsiteX3" fmla="*/ 1408922 w 1623527"/>
              <a:gd name="connsiteY3" fmla="*/ 559837 h 2724539"/>
              <a:gd name="connsiteX4" fmla="*/ 1623527 w 1623527"/>
              <a:gd name="connsiteY4" fmla="*/ 0 h 272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3527" h="2724539">
                <a:moveTo>
                  <a:pt x="0" y="2724539"/>
                </a:moveTo>
                <a:cubicBezTo>
                  <a:pt x="380222" y="2296108"/>
                  <a:pt x="760445" y="1867678"/>
                  <a:pt x="942392" y="1567543"/>
                </a:cubicBezTo>
                <a:cubicBezTo>
                  <a:pt x="1124339" y="1267408"/>
                  <a:pt x="1013927" y="1091682"/>
                  <a:pt x="1091682" y="923731"/>
                </a:cubicBezTo>
                <a:cubicBezTo>
                  <a:pt x="1169437" y="755780"/>
                  <a:pt x="1320281" y="713792"/>
                  <a:pt x="1408922" y="559837"/>
                </a:cubicBezTo>
                <a:cubicBezTo>
                  <a:pt x="1497563" y="405882"/>
                  <a:pt x="1560545" y="202941"/>
                  <a:pt x="162352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C96E92C2-1D9B-4D29-AE12-AB0F1DA58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3" y="2401134"/>
            <a:ext cx="5621480" cy="3799420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9CA00B99-270F-47B5-ABEC-1310970BF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2398079"/>
            <a:ext cx="5632722" cy="37994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Conclusion1.2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fibers. (regardless the type of NFES process)</a:t>
            </a:r>
            <a:endParaRPr lang="en-GB" sz="2400" b="1">
              <a:solidFill>
                <a:schemeClr val="accent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72459-8A1D-4917-8F5C-20F396E40C47}"/>
              </a:ext>
            </a:extLst>
          </p:cNvPr>
          <p:cNvSpPr/>
          <p:nvPr/>
        </p:nvSpPr>
        <p:spPr>
          <a:xfrm>
            <a:off x="8182947" y="3816220"/>
            <a:ext cx="2397967" cy="1688841"/>
          </a:xfrm>
          <a:custGeom>
            <a:avLst/>
            <a:gdLst>
              <a:gd name="connsiteX0" fmla="*/ 0 w 2397967"/>
              <a:gd name="connsiteY0" fmla="*/ 0 h 1688841"/>
              <a:gd name="connsiteX1" fmla="*/ 1716833 w 2397967"/>
              <a:gd name="connsiteY1" fmla="*/ 979715 h 1688841"/>
              <a:gd name="connsiteX2" fmla="*/ 2397967 w 2397967"/>
              <a:gd name="connsiteY2" fmla="*/ 1688841 h 168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967" h="1688841">
                <a:moveTo>
                  <a:pt x="0" y="0"/>
                </a:moveTo>
                <a:cubicBezTo>
                  <a:pt x="658586" y="349121"/>
                  <a:pt x="1317172" y="698242"/>
                  <a:pt x="1716833" y="979715"/>
                </a:cubicBezTo>
                <a:cubicBezTo>
                  <a:pt x="2116494" y="1261188"/>
                  <a:pt x="2257230" y="1475014"/>
                  <a:pt x="2397967" y="16888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C9831E-7950-4C01-86F7-072E969D1C29}"/>
              </a:ext>
            </a:extLst>
          </p:cNvPr>
          <p:cNvSpPr/>
          <p:nvPr/>
        </p:nvSpPr>
        <p:spPr>
          <a:xfrm>
            <a:off x="8826759" y="2593910"/>
            <a:ext cx="2967135" cy="1268963"/>
          </a:xfrm>
          <a:custGeom>
            <a:avLst/>
            <a:gdLst>
              <a:gd name="connsiteX0" fmla="*/ 0 w 2967135"/>
              <a:gd name="connsiteY0" fmla="*/ 0 h 1268963"/>
              <a:gd name="connsiteX1" fmla="*/ 1558212 w 2967135"/>
              <a:gd name="connsiteY1" fmla="*/ 242596 h 1268963"/>
              <a:gd name="connsiteX2" fmla="*/ 2967135 w 2967135"/>
              <a:gd name="connsiteY2" fmla="*/ 1268963 h 12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7135" h="1268963">
                <a:moveTo>
                  <a:pt x="0" y="0"/>
                </a:moveTo>
                <a:cubicBezTo>
                  <a:pt x="531845" y="15551"/>
                  <a:pt x="1063690" y="31102"/>
                  <a:pt x="1558212" y="242596"/>
                </a:cubicBezTo>
                <a:cubicBezTo>
                  <a:pt x="2052735" y="454090"/>
                  <a:pt x="2691882" y="1049694"/>
                  <a:pt x="2967135" y="1268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FD8B93-1D99-47FA-B6C2-0D4B8EC8E7CB}"/>
              </a:ext>
            </a:extLst>
          </p:cNvPr>
          <p:cNvSpPr/>
          <p:nvPr/>
        </p:nvSpPr>
        <p:spPr>
          <a:xfrm>
            <a:off x="7100596" y="5131837"/>
            <a:ext cx="1968759" cy="391885"/>
          </a:xfrm>
          <a:custGeom>
            <a:avLst/>
            <a:gdLst>
              <a:gd name="connsiteX0" fmla="*/ 0 w 1968759"/>
              <a:gd name="connsiteY0" fmla="*/ 0 h 391885"/>
              <a:gd name="connsiteX1" fmla="*/ 1138335 w 1968759"/>
              <a:gd name="connsiteY1" fmla="*/ 130628 h 391885"/>
              <a:gd name="connsiteX2" fmla="*/ 1968759 w 1968759"/>
              <a:gd name="connsiteY2" fmla="*/ 391885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759" h="391885">
                <a:moveTo>
                  <a:pt x="0" y="0"/>
                </a:moveTo>
                <a:cubicBezTo>
                  <a:pt x="405104" y="32657"/>
                  <a:pt x="810208" y="65314"/>
                  <a:pt x="1138335" y="130628"/>
                </a:cubicBezTo>
                <a:cubicBezTo>
                  <a:pt x="1466462" y="195942"/>
                  <a:pt x="1717610" y="293913"/>
                  <a:pt x="1968759" y="3918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ECAE0DA-9991-4EAE-ADC5-5E6B00226F30}"/>
              </a:ext>
            </a:extLst>
          </p:cNvPr>
          <p:cNvSpPr/>
          <p:nvPr/>
        </p:nvSpPr>
        <p:spPr>
          <a:xfrm>
            <a:off x="7128588" y="5663682"/>
            <a:ext cx="1940767" cy="223934"/>
          </a:xfrm>
          <a:custGeom>
            <a:avLst/>
            <a:gdLst>
              <a:gd name="connsiteX0" fmla="*/ 0 w 1940767"/>
              <a:gd name="connsiteY0" fmla="*/ 0 h 223934"/>
              <a:gd name="connsiteX1" fmla="*/ 1017036 w 1940767"/>
              <a:gd name="connsiteY1" fmla="*/ 37322 h 223934"/>
              <a:gd name="connsiteX2" fmla="*/ 1940767 w 1940767"/>
              <a:gd name="connsiteY2" fmla="*/ 223934 h 2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767" h="223934">
                <a:moveTo>
                  <a:pt x="0" y="0"/>
                </a:moveTo>
                <a:cubicBezTo>
                  <a:pt x="346787" y="0"/>
                  <a:pt x="693575" y="0"/>
                  <a:pt x="1017036" y="37322"/>
                </a:cubicBezTo>
                <a:cubicBezTo>
                  <a:pt x="1340497" y="74644"/>
                  <a:pt x="1640632" y="149289"/>
                  <a:pt x="1940767" y="2239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854006-C1B6-4C59-B2D6-8F54A1FE68E8}"/>
              </a:ext>
            </a:extLst>
          </p:cNvPr>
          <p:cNvSpPr/>
          <p:nvPr/>
        </p:nvSpPr>
        <p:spPr>
          <a:xfrm>
            <a:off x="8432882" y="4693297"/>
            <a:ext cx="636473" cy="6204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Conclusion1.3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Selection of Polymer-Solvent combinations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69A0-21A5-46F1-93FF-5F372CEB3F9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231686" y="3093023"/>
            <a:ext cx="920417" cy="1199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6BF11-BF37-408F-9015-8A79C125CD7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613984" y="2821829"/>
            <a:ext cx="2654417" cy="147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5AF47-AB7B-472F-9952-C63AC694977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730282" y="2490427"/>
            <a:ext cx="1799744" cy="1865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93605-7B10-412A-9DE8-8F8A4E87BA87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1877094" y="4499268"/>
            <a:ext cx="3180369" cy="1019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06BAD-412E-4C5A-BC6E-174A5CA226D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348294" y="4494978"/>
            <a:ext cx="2087375" cy="945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66457-9564-43B8-BF49-C9CD93F0B7A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7726500" y="4468781"/>
            <a:ext cx="1643602" cy="13970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6EE166-19CA-449F-8BF1-30F76683D317}"/>
              </a:ext>
            </a:extLst>
          </p:cNvPr>
          <p:cNvSpPr/>
          <p:nvPr/>
        </p:nvSpPr>
        <p:spPr>
          <a:xfrm>
            <a:off x="4520009" y="2148840"/>
            <a:ext cx="2842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&amp;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Fong1999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86F559-F5F1-41F2-90FB-5F11E3F0E37A}"/>
              </a:ext>
            </a:extLst>
          </p:cNvPr>
          <p:cNvSpPr/>
          <p:nvPr/>
        </p:nvSpPr>
        <p:spPr>
          <a:xfrm>
            <a:off x="1244559" y="3322810"/>
            <a:ext cx="1987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30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Yousefi2019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0C051-A72E-48F6-BD89-4E9170608B77}"/>
              </a:ext>
            </a:extLst>
          </p:cNvPr>
          <p:cNvSpPr/>
          <p:nvPr/>
        </p:nvSpPr>
        <p:spPr>
          <a:xfrm>
            <a:off x="7435103" y="2117773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C371F-465D-413B-B1EB-B0993F88C691}"/>
              </a:ext>
            </a:extLst>
          </p:cNvPr>
          <p:cNvSpPr/>
          <p:nvPr/>
        </p:nvSpPr>
        <p:spPr>
          <a:xfrm>
            <a:off x="9377951" y="4956077"/>
            <a:ext cx="1951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CHL</a:t>
            </a: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634870-DACE-4B9F-A366-EB6C09675D97}"/>
              </a:ext>
            </a:extLst>
          </p:cNvPr>
          <p:cNvSpPr/>
          <p:nvPr/>
        </p:nvSpPr>
        <p:spPr>
          <a:xfrm>
            <a:off x="5276381" y="5401311"/>
            <a:ext cx="1404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3B8452-54E2-4066-85D6-FCEEC3A276AF}"/>
              </a:ext>
            </a:extLst>
          </p:cNvPr>
          <p:cNvSpPr/>
          <p:nvPr/>
        </p:nvSpPr>
        <p:spPr>
          <a:xfrm>
            <a:off x="1762411" y="5453067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62BC75F1-C983-4217-88A4-A1AFD05C5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with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high carbon content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relative to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19335"/>
            <a:ext cx="10885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Mohebbi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Falahdoost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Moghadam, S.A.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Poursamar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H. Fong, D.H.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Elastomeric nanofibers of styrene-butadiene-styrene triblock copolymer,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Sci. Part B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Phys. 37 (1999) 3488–3493.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/10.1002/(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SICI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)1099-0488(19991215)37:24&lt;3488::AID-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3.0.CO;2-M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0"/>
            <a:ext cx="11242960" cy="1113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	carbon nano-wire production through rheological analyses.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0"/>
            <a:ext cx="11242960" cy="1104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sz="4000" b="1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700213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A&gt;</a:t>
            </a:r>
          </a:p>
          <a:p>
            <a:pPr marL="0" indent="0">
              <a:buNone/>
            </a:pPr>
            <a:endParaRPr lang="en-GB" sz="24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462CE-F5F2-44F6-8E8F-EB9620639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A9DF64-C278-4522-8D9B-6EF9A4876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sz="4000" b="1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 &lt;key concept&gt;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BADA0A-BE9E-4AB1-8BD2-BA689A1C4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0593" y="1131730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371623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34542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Based Nanomaterials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Katagiri-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tanaka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interminable collection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range from soft, conductive lubricants to very hard, low conductivity solids; and from black colour, bulks to transparent, disordered thin films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3F1D2-614E-498F-A084-85E62175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2" y="2536731"/>
            <a:ext cx="6414701" cy="34188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3502A9-76FE-4A38-AB0E-8456CF40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41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621C6C-A59D-4C2D-BFE0-ED6F1C53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42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7FC2C5-7F54-4BD4-A2D2-42002D12C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43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7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44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A&gt;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B&gt;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3096D-A30D-4C6A-BF79-9EB1125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9FF9E-89E9-4B5D-BD45-7A9508536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Side slide: 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Katagiri-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tanaka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14C440B-B14D-4F77-8009-E180AA7CE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49" y="1690688"/>
            <a:ext cx="8501128" cy="4590231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EE87BA3-1A90-42A9-AE53-E03C69E9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It is used in the manufacture of semiconductors.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E7AED47-01B6-420D-AB19-0BBB047A0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 NWs: Applications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448118-9319-45DD-9327-122B853C8F71}"/>
              </a:ext>
            </a:extLst>
          </p:cNvPr>
          <p:cNvGrpSpPr/>
          <p:nvPr/>
        </p:nvGrpSpPr>
        <p:grpSpPr>
          <a:xfrm>
            <a:off x="2911475" y="1487488"/>
            <a:ext cx="7305675" cy="4781550"/>
            <a:chOff x="2911475" y="1629777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629777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744327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700784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6135101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710588" y="613510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9D33A29-A257-4660-8084-61A1986E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62475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29870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62475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75000"/>
                  </a:schemeClr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>
                <a:solidFill>
                  <a:schemeClr val="bg1">
                    <a:lumMod val="75000"/>
                  </a:schemeClr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3730118" y="2653979"/>
            <a:ext cx="47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rgbClr val="002060"/>
                </a:solidFill>
                <a:latin typeface="Arial Nova Light" panose="020B0304020202020204" pitchFamily="34" charset="0"/>
              </a:rPr>
              <a:t>Electrical resistivity, comparison: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9EF6A4-F08B-4599-8384-CBCA27854B8B}"/>
              </a:ext>
            </a:extLst>
          </p:cNvPr>
          <p:cNvGrpSpPr/>
          <p:nvPr/>
        </p:nvGrpSpPr>
        <p:grpSpPr>
          <a:xfrm>
            <a:off x="1418070" y="3429000"/>
            <a:ext cx="9073723" cy="1200329"/>
            <a:chOff x="1494270" y="3534243"/>
            <a:chExt cx="9073723" cy="1200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9A7DB7-43CE-4B51-86DB-8EFA7564D5D3}"/>
                </a:ext>
              </a:extLst>
            </p:cNvPr>
            <p:cNvSpPr/>
            <p:nvPr/>
          </p:nvSpPr>
          <p:spPr>
            <a:xfrm>
              <a:off x="1494270" y="3534243"/>
              <a:ext cx="252426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rgbClr val="002060"/>
                  </a:solidFill>
                  <a:latin typeface="Arial Nova Light" panose="020B0304020202020204" pitchFamily="34" charset="0"/>
                </a:rPr>
                <a:t>highly oriented pyrolytic graphite (HOPG)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81DF00-87AC-412F-81FB-9E8871094FD7}"/>
                </a:ext>
              </a:extLst>
            </p:cNvPr>
            <p:cNvSpPr/>
            <p:nvPr/>
          </p:nvSpPr>
          <p:spPr>
            <a:xfrm>
              <a:off x="8043726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rgbClr val="002060"/>
                  </a:solidFill>
                  <a:latin typeface="Arial Nova Light" panose="020B0304020202020204" pitchFamily="34" charset="0"/>
                </a:rPr>
                <a:t>SU-8 glass-like carbon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C4C15F-679F-4CC3-9D40-7DBC787C32B7}"/>
                </a:ext>
              </a:extLst>
            </p:cNvPr>
            <p:cNvSpPr/>
            <p:nvPr/>
          </p:nvSpPr>
          <p:spPr>
            <a:xfrm>
              <a:off x="4882263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rgbClr val="002060"/>
                  </a:solidFill>
                  <a:latin typeface="Arial Nova Light" panose="020B0304020202020204" pitchFamily="34" charset="0"/>
                </a:rPr>
                <a:t>TOKAI Glassy carbon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106132-ED61-4E99-A4FE-6523E16B523E}"/>
                </a:ext>
              </a:extLst>
            </p:cNvPr>
            <p:cNvGrpSpPr/>
            <p:nvPr/>
          </p:nvGrpSpPr>
          <p:grpSpPr>
            <a:xfrm>
              <a:off x="4055467" y="3628509"/>
              <a:ext cx="789866" cy="1011796"/>
              <a:chOff x="3985477" y="3626576"/>
              <a:chExt cx="789866" cy="10117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FCD40CB-7C84-43D1-B90F-ADB04372E7AE}"/>
                  </a:ext>
                </a:extLst>
              </p:cNvPr>
              <p:cNvSpPr/>
              <p:nvPr/>
            </p:nvSpPr>
            <p:spPr>
              <a:xfrm>
                <a:off x="4175329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&lt;</a:t>
                </a:r>
                <a:endParaRPr lang="en-GB" sz="240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C2579D-9E75-4024-89F7-214E0830F443}"/>
                  </a:ext>
                </a:extLst>
              </p:cNvPr>
              <p:cNvSpPr/>
              <p:nvPr/>
            </p:nvSpPr>
            <p:spPr>
              <a:xfrm>
                <a:off x="3985477" y="4238262"/>
                <a:ext cx="7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10^3</a:t>
                </a:r>
                <a:endParaRPr lang="en-GB" sz="100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024258-D067-49B6-AADC-CA3B4BD5C6F1}"/>
                </a:ext>
              </a:extLst>
            </p:cNvPr>
            <p:cNvGrpSpPr/>
            <p:nvPr/>
          </p:nvGrpSpPr>
          <p:grpSpPr>
            <a:xfrm>
              <a:off x="7443460" y="3614215"/>
              <a:ext cx="563336" cy="1040384"/>
              <a:chOff x="7305829" y="3626576"/>
              <a:chExt cx="563336" cy="104038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5BC90-C999-4CCF-AF69-1D2F7897C244}"/>
                  </a:ext>
                </a:extLst>
              </p:cNvPr>
              <p:cNvSpPr/>
              <p:nvPr/>
            </p:nvSpPr>
            <p:spPr>
              <a:xfrm>
                <a:off x="7382416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&lt;</a:t>
                </a:r>
                <a:endParaRPr lang="en-GB" sz="240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5163F1-2767-47AF-B558-BCDEB8E44C9B}"/>
                  </a:ext>
                </a:extLst>
              </p:cNvPr>
              <p:cNvSpPr/>
              <p:nvPr/>
            </p:nvSpPr>
            <p:spPr>
              <a:xfrm>
                <a:off x="7305829" y="4266850"/>
                <a:ext cx="56333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x4</a:t>
                </a:r>
                <a:endParaRPr lang="en-GB" sz="100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428" y="4432302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0739" y="4435259"/>
            <a:ext cx="2524267" cy="4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5022</TotalTime>
  <Words>2566</Words>
  <Application>Microsoft Office PowerPoint</Application>
  <PresentationFormat>Widescreen</PresentationFormat>
  <Paragraphs>271</Paragraphs>
  <Slides>46</Slides>
  <Notes>7</Notes>
  <HiddenSlides>16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Nova</vt:lpstr>
      <vt:lpstr>Arial Nova Light</vt:lpstr>
      <vt:lpstr>Calibri</vt:lpstr>
      <vt:lpstr>Consolas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Carbon Based Nanomaterials (CBNs)</vt:lpstr>
      <vt:lpstr>Side slide: Carbon allotropes</vt:lpstr>
      <vt:lpstr>Glass-like Carbon</vt:lpstr>
      <vt:lpstr>Glass-like Carbon NWs: Applications</vt:lpstr>
      <vt:lpstr>MicroChem’s SU-8 &amp; Tokai’s recipe</vt:lpstr>
      <vt:lpstr>MicroChem’s SU-8 &amp; Tokai’s recipe</vt:lpstr>
      <vt:lpstr>Current approaches</vt:lpstr>
      <vt:lpstr>MicroChem’s SU-8</vt:lpstr>
      <vt:lpstr>MicroChem’s SU-8</vt:lpstr>
      <vt:lpstr>Best Results so far by NFES by Braulio &amp; Ricardo</vt:lpstr>
      <vt:lpstr>Objectives &amp; Hypotheses</vt:lpstr>
      <vt:lpstr>Objectives</vt:lpstr>
      <vt:lpstr>NFES literature review</vt:lpstr>
      <vt:lpstr>hypothesis: Implications of PEO</vt:lpstr>
      <vt:lpstr>Methods: History of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PowerPoint Presentation</vt:lpstr>
      <vt:lpstr>Conclusion1.1:</vt:lpstr>
      <vt:lpstr>Conclusion1.2: Let’s focus on polymer concentration</vt:lpstr>
      <vt:lpstr>Conclusion1.2: Let’s focus on polymer concentration</vt:lpstr>
      <vt:lpstr>Conclusion1.3: Selection of Polymer-Solvent combinations</vt:lpstr>
      <vt:lpstr>Rheology Analyses</vt:lpstr>
      <vt:lpstr>Fabrication &amp; Characterization</vt:lpstr>
      <vt:lpstr>Conclusions:</vt:lpstr>
      <vt:lpstr>PowerPoint Presentation</vt:lpstr>
      <vt:lpstr>Conclusions: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PEO Solution</vt:lpstr>
      <vt:lpstr>SU-8 (MicroChem, US)</vt:lpstr>
      <vt:lpstr>SU-8 (MicroChem, US)</vt:lpstr>
      <vt:lpstr>Materials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38</cp:revision>
  <dcterms:created xsi:type="dcterms:W3CDTF">2019-03-28T22:09:57Z</dcterms:created>
  <dcterms:modified xsi:type="dcterms:W3CDTF">2020-09-08T18:16:08Z</dcterms:modified>
</cp:coreProperties>
</file>